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60" r:id="rId7"/>
    <p:sldId id="265" r:id="rId8"/>
    <p:sldId id="259" r:id="rId9"/>
    <p:sldId id="266" r:id="rId10"/>
    <p:sldId id="261" r:id="rId11"/>
  </p:sldIdLst>
  <p:sldSz cx="9753600" cy="7315200"/>
  <p:notesSz cx="6858000" cy="9144000"/>
  <p:embeddedFontLst>
    <p:embeddedFont>
      <p:font typeface="Gotham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6" d="100"/>
          <a:sy n="86" d="100"/>
        </p:scale>
        <p:origin x="8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0675" y="1118800"/>
            <a:ext cx="8972250" cy="5077600"/>
            <a:chOff x="0" y="0"/>
            <a:chExt cx="11963001" cy="677013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963001" cy="6770134"/>
              <a:chOff x="0" y="0"/>
              <a:chExt cx="3782054" cy="214035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782054" cy="2140350"/>
              </a:xfrm>
              <a:custGeom>
                <a:avLst/>
                <a:gdLst/>
                <a:ahLst/>
                <a:cxnLst/>
                <a:rect l="l" t="t" r="r" b="b"/>
                <a:pathLst>
                  <a:path w="3782054" h="2140350">
                    <a:moveTo>
                      <a:pt x="28475" y="0"/>
                    </a:moveTo>
                    <a:lnTo>
                      <a:pt x="3753579" y="0"/>
                    </a:lnTo>
                    <a:cubicBezTo>
                      <a:pt x="3769305" y="0"/>
                      <a:pt x="3782054" y="12749"/>
                      <a:pt x="3782054" y="28475"/>
                    </a:cubicBezTo>
                    <a:lnTo>
                      <a:pt x="3782054" y="2111875"/>
                    </a:lnTo>
                    <a:cubicBezTo>
                      <a:pt x="3782054" y="2127602"/>
                      <a:pt x="3769305" y="2140350"/>
                      <a:pt x="3753579" y="2140350"/>
                    </a:cubicBezTo>
                    <a:lnTo>
                      <a:pt x="28475" y="2140350"/>
                    </a:lnTo>
                    <a:cubicBezTo>
                      <a:pt x="12749" y="2140350"/>
                      <a:pt x="0" y="2127602"/>
                      <a:pt x="0" y="2111875"/>
                    </a:cubicBezTo>
                    <a:lnTo>
                      <a:pt x="0" y="28475"/>
                    </a:lnTo>
                    <a:cubicBezTo>
                      <a:pt x="0" y="12749"/>
                      <a:pt x="12749" y="0"/>
                      <a:pt x="28475" y="0"/>
                    </a:cubicBezTo>
                    <a:close/>
                  </a:path>
                </a:pathLst>
              </a:custGeom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9525"/>
                <a:ext cx="3782054" cy="2130825"/>
              </a:xfrm>
              <a:prstGeom prst="rect">
                <a:avLst/>
              </a:prstGeom>
            </p:spPr>
            <p:txBody>
              <a:bodyPr lIns="16231" tIns="16231" rIns="16231" bIns="16231" rtlCol="0" anchor="ctr"/>
              <a:lstStyle/>
              <a:p>
                <a:pPr algn="ctr">
                  <a:lnSpc>
                    <a:spcPts val="1952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454460" y="2253333"/>
              <a:ext cx="11054080" cy="3702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1114" lvl="1" indent="-265557" algn="l">
                <a:lnSpc>
                  <a:spcPts val="2460"/>
                </a:lnSpc>
                <a:buFont typeface="Arial"/>
                <a:buChar char="•"/>
              </a:pPr>
              <a:r>
                <a:rPr lang="en-US" sz="2460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Redesigning </a:t>
              </a:r>
              <a:r>
                <a:rPr lang="en-US" sz="2460" b="1" spc="-125">
                  <a:solidFill>
                    <a:srgbClr val="00AEE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key intersections</a:t>
              </a:r>
            </a:p>
            <a:p>
              <a:pPr algn="l">
                <a:lnSpc>
                  <a:spcPts val="2460"/>
                </a:lnSpc>
              </a:pPr>
              <a:endParaRPr lang="en-US" sz="2460" b="1" spc="-125">
                <a:solidFill>
                  <a:srgbClr val="00AEE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marL="531114" lvl="1" indent="-265557" algn="l">
                <a:lnSpc>
                  <a:spcPts val="2460"/>
                </a:lnSpc>
                <a:buFont typeface="Arial"/>
                <a:buChar char="•"/>
              </a:pPr>
              <a:r>
                <a:rPr lang="en-US" sz="2460" b="1" spc="-125">
                  <a:solidFill>
                    <a:srgbClr val="FB712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Shortening crosswalks </a:t>
              </a:r>
              <a:r>
                <a:rPr lang="en-US" sz="2460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at key intersections</a:t>
              </a:r>
            </a:p>
            <a:p>
              <a:pPr algn="l">
                <a:lnSpc>
                  <a:spcPts val="2460"/>
                </a:lnSpc>
              </a:pPr>
              <a:endParaRPr lang="en-US" sz="2460" b="1" spc="-12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marL="531114" lvl="1" indent="-265557" algn="l">
                <a:lnSpc>
                  <a:spcPts val="2460"/>
                </a:lnSpc>
                <a:buFont typeface="Arial"/>
                <a:buChar char="•"/>
              </a:pPr>
              <a:r>
                <a:rPr lang="en-US" sz="2460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Adding </a:t>
              </a:r>
              <a:r>
                <a:rPr lang="en-US" sz="2460" b="1" spc="-125">
                  <a:solidFill>
                    <a:srgbClr val="FCD77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protection </a:t>
              </a:r>
              <a:r>
                <a:rPr lang="en-US" sz="2460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to existing bike lanes</a:t>
              </a:r>
            </a:p>
            <a:p>
              <a:pPr algn="l">
                <a:lnSpc>
                  <a:spcPts val="2460"/>
                </a:lnSpc>
              </a:pPr>
              <a:endParaRPr lang="en-US" sz="2460" b="1" spc="-12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marL="531114" lvl="1" indent="-265557" algn="l">
                <a:lnSpc>
                  <a:spcPts val="2460"/>
                </a:lnSpc>
                <a:buFont typeface="Arial"/>
                <a:buChar char="•"/>
              </a:pPr>
              <a:r>
                <a:rPr lang="en-US" sz="2460" b="1" spc="-125">
                  <a:solidFill>
                    <a:srgbClr val="B5BD0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Adding sidewalk</a:t>
              </a:r>
              <a:r>
                <a:rPr lang="en-US" sz="2460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along Murray Rd </a:t>
              </a:r>
            </a:p>
            <a:p>
              <a:pPr algn="l">
                <a:lnSpc>
                  <a:spcPts val="2460"/>
                </a:lnSpc>
              </a:pPr>
              <a:endParaRPr lang="en-US" sz="2460" b="1" spc="-12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marL="531114" lvl="1" indent="-265557" algn="l">
                <a:lnSpc>
                  <a:spcPts val="2460"/>
                </a:lnSpc>
                <a:buFont typeface="Arial"/>
                <a:buChar char="•"/>
              </a:pPr>
              <a:r>
                <a:rPr lang="en-US" sz="2460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Improving</a:t>
              </a:r>
              <a:r>
                <a:rPr lang="en-US" sz="2460" b="1" spc="-125">
                  <a:solidFill>
                    <a:srgbClr val="FF66C4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trail system connections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54460" y="823513"/>
              <a:ext cx="10531688" cy="6380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16"/>
                </a:lnSpc>
                <a:spcBef>
                  <a:spcPct val="0"/>
                </a:spcBef>
              </a:pPr>
              <a:r>
                <a:rPr lang="en-US" sz="3200" b="1" spc="-163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Erie Ave &amp; Murray Rd Improvements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911663"/>
            <a:ext cx="8290560" cy="5491874"/>
            <a:chOff x="0" y="0"/>
            <a:chExt cx="11054080" cy="7322498"/>
          </a:xfrm>
        </p:grpSpPr>
        <p:sp>
          <p:nvSpPr>
            <p:cNvPr id="3" name="TextBox 3"/>
            <p:cNvSpPr txBox="1"/>
            <p:nvPr/>
          </p:nvSpPr>
          <p:spPr>
            <a:xfrm>
              <a:off x="72694" y="-57150"/>
              <a:ext cx="10981387" cy="138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85"/>
                </a:lnSpc>
              </a:pPr>
              <a:r>
                <a:rPr lang="en-US" sz="3061" b="1" spc="-19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What travel modes do you use on Erie Ave?</a:t>
              </a:r>
            </a:p>
            <a:p>
              <a:pPr algn="ctr">
                <a:lnSpc>
                  <a:spcPts val="4285"/>
                </a:lnSpc>
                <a:spcBef>
                  <a:spcPct val="0"/>
                </a:spcBef>
              </a:pPr>
              <a:endParaRPr lang="en-US" sz="3061" b="1" spc="-19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2506744" y="948603"/>
              <a:ext cx="6373895" cy="6373895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85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48600" tIns="48600" rIns="48600" bIns="48600" rtlCol="0" anchor="ctr"/>
              <a:lstStyle/>
              <a:p>
                <a:pPr algn="ctr">
                  <a:lnSpc>
                    <a:spcPts val="1659"/>
                  </a:lnSpc>
                </a:pPr>
                <a:endParaRPr/>
              </a:p>
            </p:txBody>
          </p:sp>
        </p:grp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56645" y="398503"/>
              <a:ext cx="7474094" cy="7474094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22" y="3109244"/>
              <a:ext cx="5484427" cy="9307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AutoShape 9"/>
            <p:cNvSpPr/>
            <p:nvPr/>
          </p:nvSpPr>
          <p:spPr>
            <a:xfrm>
              <a:off x="0" y="5913710"/>
              <a:ext cx="3982054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2" y="3405487"/>
              <a:ext cx="2447771" cy="3465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16"/>
                </a:lnSpc>
              </a:pPr>
              <a:r>
                <a:rPr lang="en-US" sz="1784" b="1" spc="-90">
                  <a:solidFill>
                    <a:srgbClr val="00AEE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5.3%</a:t>
              </a:r>
              <a:r>
                <a:rPr lang="en-US" sz="1784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Transit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6692838" y="1549363"/>
              <a:ext cx="4288525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533569" y="1845606"/>
              <a:ext cx="2447771" cy="3518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16"/>
                </a:lnSpc>
              </a:pPr>
              <a:r>
                <a:rPr lang="en-US" sz="1784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33.6% Walk</a:t>
              </a:r>
            </a:p>
          </p:txBody>
        </p:sp>
        <p:sp>
          <p:nvSpPr>
            <p:cNvPr id="13" name="AutoShape 13"/>
            <p:cNvSpPr/>
            <p:nvPr/>
          </p:nvSpPr>
          <p:spPr>
            <a:xfrm flipV="1">
              <a:off x="6073624" y="5901010"/>
              <a:ext cx="4907740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664317" y="6142296"/>
              <a:ext cx="2317025" cy="3465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10"/>
                </a:lnSpc>
              </a:pPr>
              <a:r>
                <a:rPr lang="en-US" sz="1779" b="1" spc="-90">
                  <a:solidFill>
                    <a:srgbClr val="FCD77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21.7% </a:t>
              </a:r>
              <a:r>
                <a:rPr lang="en-US" sz="1779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Bike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4" y="6214833"/>
              <a:ext cx="2447771" cy="3465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16"/>
                </a:lnSpc>
              </a:pPr>
              <a:r>
                <a:rPr lang="en-US" sz="1784" b="1" spc="-90">
                  <a:solidFill>
                    <a:srgbClr val="B5BD0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38.9%</a:t>
              </a:r>
              <a:r>
                <a:rPr lang="en-US" sz="1784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Drive</a:t>
              </a:r>
            </a:p>
          </p:txBody>
        </p:sp>
        <p:sp>
          <p:nvSpPr>
            <p:cNvPr id="16" name="AutoShape 16"/>
            <p:cNvSpPr/>
            <p:nvPr/>
          </p:nvSpPr>
          <p:spPr>
            <a:xfrm flipV="1">
              <a:off x="465" y="1549363"/>
              <a:ext cx="5693227" cy="12423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5" y="1858028"/>
              <a:ext cx="2447771" cy="3465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16"/>
                </a:lnSpc>
              </a:pPr>
              <a:r>
                <a:rPr lang="en-US" sz="1784" b="1" spc="-90">
                  <a:solidFill>
                    <a:srgbClr val="FB712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0.5%</a:t>
              </a:r>
              <a:r>
                <a:rPr lang="en-US" sz="1784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Other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89F8E3-C76A-FB8C-EC83-80FD80B23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E9BB31-B3D7-B093-343B-F15D46F212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93" y="179039"/>
            <a:ext cx="4408790" cy="3586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6D55AD-2348-6F4C-E0EA-7E0BE647E0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617" y="198607"/>
            <a:ext cx="4628201" cy="35472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3884B0-FDF5-6E40-E67D-0DA5A5C506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060" y="3886200"/>
            <a:ext cx="4408790" cy="330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4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640897"/>
            <a:ext cx="8290560" cy="6033405"/>
            <a:chOff x="0" y="0"/>
            <a:chExt cx="11054080" cy="8044540"/>
          </a:xfrm>
        </p:grpSpPr>
        <p:sp>
          <p:nvSpPr>
            <p:cNvPr id="3" name="TextBox 3"/>
            <p:cNvSpPr txBox="1"/>
            <p:nvPr/>
          </p:nvSpPr>
          <p:spPr>
            <a:xfrm>
              <a:off x="0" y="-57150"/>
              <a:ext cx="11054080" cy="1401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83"/>
                </a:lnSpc>
                <a:spcBef>
                  <a:spcPct val="0"/>
                </a:spcBef>
              </a:pPr>
              <a:r>
                <a:rPr lang="en-US" sz="3059" b="1" spc="-19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As a pedestrian, how comfortable do you feel crossing Erie Ave at Rosslyn Dr? 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2542622" y="2443861"/>
              <a:ext cx="5383132" cy="5383132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85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</p:spPr>
            <p:txBody>
              <a:bodyPr lIns="41045" tIns="41045" rIns="41045" bIns="41045" rtlCol="0" anchor="ctr"/>
              <a:lstStyle/>
              <a:p>
                <a:pPr algn="ctr">
                  <a:lnSpc>
                    <a:spcPts val="2118"/>
                  </a:lnSpc>
                </a:pPr>
                <a:endParaRPr/>
              </a:p>
            </p:txBody>
          </p:sp>
        </p:grp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9993" y="1193287"/>
              <a:ext cx="7474094" cy="7474094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 flipV="1">
              <a:off x="317082" y="2720856"/>
              <a:ext cx="5388497" cy="23894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AutoShape 9"/>
            <p:cNvSpPr/>
            <p:nvPr/>
          </p:nvSpPr>
          <p:spPr>
            <a:xfrm>
              <a:off x="317082" y="6439018"/>
              <a:ext cx="3461402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995469"/>
              <a:ext cx="2604056" cy="671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11"/>
                </a:lnSpc>
              </a:pPr>
              <a:r>
                <a:rPr lang="en-US" sz="1779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7.3% Very comfortable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679889"/>
              <a:ext cx="2945636" cy="671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11"/>
                </a:lnSpc>
              </a:pPr>
              <a:r>
                <a:rPr lang="en-US" sz="1779" b="1" spc="-90">
                  <a:solidFill>
                    <a:srgbClr val="FB712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43%</a:t>
              </a:r>
              <a:r>
                <a:rPr lang="en-US" sz="1779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Very uncomfortable</a:t>
              </a:r>
            </a:p>
          </p:txBody>
        </p:sp>
        <p:sp>
          <p:nvSpPr>
            <p:cNvPr id="12" name="AutoShape 12"/>
            <p:cNvSpPr/>
            <p:nvPr/>
          </p:nvSpPr>
          <p:spPr>
            <a:xfrm flipV="1">
              <a:off x="6431805" y="6415124"/>
              <a:ext cx="3499117" cy="11194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6824367" y="2720856"/>
              <a:ext cx="3106555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08234" y="2961337"/>
              <a:ext cx="3445846" cy="671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11"/>
                </a:lnSpc>
              </a:pPr>
              <a:r>
                <a:rPr lang="en-US" sz="1779" b="1" spc="-90">
                  <a:solidFill>
                    <a:srgbClr val="FCD77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4.8% </a:t>
              </a:r>
              <a:r>
                <a:rPr lang="en-US" sz="1779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Somewhat comfortable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42295" y="6667189"/>
              <a:ext cx="3811785" cy="671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11"/>
                </a:lnSpc>
              </a:pPr>
              <a:r>
                <a:rPr lang="en-US" sz="1779" b="1" spc="-90">
                  <a:solidFill>
                    <a:srgbClr val="00AEE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29.1% </a:t>
              </a:r>
              <a:r>
                <a:rPr lang="en-US" sz="1779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Somewhat uncomfortable</a:t>
              </a:r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242295" y="4688758"/>
              <a:ext cx="2688627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50097" y="4929629"/>
              <a:ext cx="1615914" cy="671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11"/>
                </a:lnSpc>
              </a:pPr>
              <a:r>
                <a:rPr lang="en-US" sz="1779" b="1" spc="-90">
                  <a:solidFill>
                    <a:srgbClr val="B5BD0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15.8%</a:t>
              </a:r>
              <a:r>
                <a:rPr lang="en-US" sz="1779" b="1" spc="-9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Neutral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0098A-7261-C640-A4F4-B298865B9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775EF-B741-83B8-9DEA-9DBC542AAF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70960"/>
            <a:ext cx="4648200" cy="3410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7DE9FD-6D29-3CFA-C9A6-CAEBC7587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518" y="3681919"/>
            <a:ext cx="4724400" cy="3543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7A5DEB-FCCA-F44A-D5BF-186F551AAF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442932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7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1520" y="815268"/>
            <a:ext cx="8281577" cy="106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060" b="1" spc="-19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What travel modes do you use on Murray Rd?</a:t>
            </a:r>
          </a:p>
          <a:p>
            <a:pPr algn="ctr">
              <a:lnSpc>
                <a:spcPts val="4284"/>
              </a:lnSpc>
              <a:spcBef>
                <a:spcPct val="0"/>
              </a:spcBef>
            </a:pPr>
            <a:endParaRPr lang="en-US" sz="3060" b="1" spc="-195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529" y="1115005"/>
            <a:ext cx="5812121" cy="5812121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731520" y="4794880"/>
            <a:ext cx="2850858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5942811" y="2029571"/>
            <a:ext cx="3070269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260639" y="2244365"/>
            <a:ext cx="1752424" cy="25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35"/>
              </a:lnSpc>
            </a:pPr>
            <a:r>
              <a:rPr lang="en-US" sz="1801" b="1" spc="-9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30.4% Walk</a:t>
            </a:r>
          </a:p>
        </p:txBody>
      </p:sp>
      <p:sp>
        <p:nvSpPr>
          <p:cNvPr id="7" name="AutoShape 7"/>
          <p:cNvSpPr/>
          <p:nvPr/>
        </p:nvSpPr>
        <p:spPr>
          <a:xfrm>
            <a:off x="5499516" y="4842578"/>
            <a:ext cx="3513581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354262" y="5018027"/>
            <a:ext cx="1658820" cy="263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35"/>
              </a:lnSpc>
            </a:pPr>
            <a:r>
              <a:rPr lang="en-US" sz="1801" b="1" spc="-91">
                <a:solidFill>
                  <a:srgbClr val="FCD770"/>
                </a:solidFill>
                <a:latin typeface="Gotham Bold"/>
                <a:ea typeface="Gotham Bold"/>
                <a:cs typeface="Gotham Bold"/>
                <a:sym typeface="Gotham Bold"/>
              </a:rPr>
              <a:t>24.4% </a:t>
            </a:r>
            <a:r>
              <a:rPr lang="en-US" sz="1801" b="1" spc="-9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Bike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1837" y="5013168"/>
            <a:ext cx="1752424" cy="263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5"/>
              </a:lnSpc>
            </a:pPr>
            <a:r>
              <a:rPr lang="en-US" sz="1801" b="1" spc="-91">
                <a:solidFill>
                  <a:srgbClr val="B5BD00"/>
                </a:solidFill>
                <a:latin typeface="Gotham Bold"/>
                <a:ea typeface="Gotham Bold"/>
                <a:cs typeface="Gotham Bold"/>
                <a:sym typeface="Gotham Bold"/>
              </a:rPr>
              <a:t>44.6% </a:t>
            </a:r>
            <a:r>
              <a:rPr lang="en-US" sz="1801" b="1" spc="-9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Drive</a:t>
            </a:r>
          </a:p>
        </p:txBody>
      </p:sp>
      <p:sp>
        <p:nvSpPr>
          <p:cNvPr id="10" name="AutoShape 10"/>
          <p:cNvSpPr/>
          <p:nvPr/>
        </p:nvSpPr>
        <p:spPr>
          <a:xfrm flipV="1">
            <a:off x="731853" y="2024752"/>
            <a:ext cx="4075933" cy="8894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31853" y="2248440"/>
            <a:ext cx="1752424" cy="263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5"/>
              </a:lnSpc>
            </a:pPr>
            <a:r>
              <a:rPr lang="en-US" sz="1801" b="1" spc="-91">
                <a:solidFill>
                  <a:srgbClr val="00AEEF"/>
                </a:solidFill>
                <a:latin typeface="Gotham Bold"/>
                <a:ea typeface="Gotham Bold"/>
                <a:cs typeface="Gotham Bold"/>
                <a:sym typeface="Gotham Bold"/>
              </a:rPr>
              <a:t>0.6%</a:t>
            </a:r>
            <a:r>
              <a:rPr lang="en-US" sz="1801" b="1" spc="-9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 Transit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47F602-E5C8-B83D-2B69-FD0656C8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89F966-B689-2F4F-2A3D-BF9CF2BFA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58885"/>
            <a:ext cx="4776145" cy="3200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8C3911-0073-EBE3-7CFF-2A4BC072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498715"/>
            <a:ext cx="4547547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2C8C3B-737D-6F64-4BB3-C8E2007356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" y="152400"/>
            <a:ext cx="4547546" cy="320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09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594394"/>
            <a:ext cx="8290560" cy="6101485"/>
            <a:chOff x="0" y="0"/>
            <a:chExt cx="11054080" cy="8135314"/>
          </a:xfrm>
        </p:grpSpPr>
        <p:sp>
          <p:nvSpPr>
            <p:cNvPr id="3" name="TextBox 3"/>
            <p:cNvSpPr txBox="1"/>
            <p:nvPr/>
          </p:nvSpPr>
          <p:spPr>
            <a:xfrm>
              <a:off x="0" y="-57150"/>
              <a:ext cx="11011558" cy="1401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84"/>
                </a:lnSpc>
                <a:spcBef>
                  <a:spcPct val="0"/>
                </a:spcBef>
              </a:pPr>
              <a:r>
                <a:rPr lang="en-US" sz="3060" b="1" spc="-19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As a pedestrian, how comfortable do you feel crossing Erie Ave at Murray Rd? 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3376547" y="2318705"/>
              <a:ext cx="4825845" cy="4825845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85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</p:spPr>
            <p:txBody>
              <a:bodyPr lIns="36796" tIns="36796" rIns="36796" bIns="36796" rtlCol="0" anchor="ctr"/>
              <a:lstStyle/>
              <a:p>
                <a:pPr algn="ctr">
                  <a:lnSpc>
                    <a:spcPts val="1342"/>
                  </a:lnSpc>
                </a:pPr>
                <a:endParaRPr/>
              </a:p>
            </p:txBody>
          </p:sp>
        </p:grp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4252" y="1114655"/>
              <a:ext cx="7658899" cy="7658899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 flipV="1">
              <a:off x="803879" y="2793722"/>
              <a:ext cx="5105102" cy="2979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051588"/>
              <a:ext cx="2443836" cy="688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1"/>
                </a:lnSpc>
              </a:pPr>
              <a:r>
                <a:rPr lang="en-US" sz="1824" b="1" spc="-93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6.6% Very comfortable</a:t>
              </a:r>
            </a:p>
          </p:txBody>
        </p:sp>
        <p:sp>
          <p:nvSpPr>
            <p:cNvPr id="10" name="AutoShape 10"/>
            <p:cNvSpPr/>
            <p:nvPr/>
          </p:nvSpPr>
          <p:spPr>
            <a:xfrm>
              <a:off x="803879" y="4377228"/>
              <a:ext cx="3198049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607530"/>
              <a:ext cx="2815672" cy="688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1"/>
                </a:lnSpc>
              </a:pPr>
              <a:r>
                <a:rPr lang="en-US" sz="1824" b="1" spc="-93">
                  <a:solidFill>
                    <a:srgbClr val="FB712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35.5% </a:t>
              </a:r>
              <a:r>
                <a:rPr lang="en-US" sz="1824" b="1" spc="-93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Very uncomfortable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7036076" y="2796701"/>
              <a:ext cx="3333950" cy="10035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010347" y="6438737"/>
              <a:ext cx="3359709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156223" y="3051588"/>
              <a:ext cx="2897857" cy="688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61"/>
                </a:lnSpc>
              </a:pPr>
              <a:r>
                <a:rPr lang="en-US" sz="1824" b="1" spc="-93">
                  <a:solidFill>
                    <a:srgbClr val="FCD77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6%</a:t>
              </a:r>
              <a:r>
                <a:rPr lang="en-US" sz="1824" b="1" spc="-93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Somewhat comfortable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64731" y="6669038"/>
              <a:ext cx="3489349" cy="688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61"/>
                </a:lnSpc>
              </a:pPr>
              <a:r>
                <a:rPr lang="en-US" sz="1824" b="1" spc="-93">
                  <a:solidFill>
                    <a:srgbClr val="00AEE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34.9%</a:t>
              </a:r>
              <a:r>
                <a:rPr lang="en-US" sz="1824" b="1" spc="-93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Somewhat uncomfortable</a:t>
              </a:r>
            </a:p>
          </p:txBody>
        </p:sp>
        <p:sp>
          <p:nvSpPr>
            <p:cNvPr id="16" name="AutoShape 16"/>
            <p:cNvSpPr/>
            <p:nvPr/>
          </p:nvSpPr>
          <p:spPr>
            <a:xfrm>
              <a:off x="7730184" y="4377133"/>
              <a:ext cx="2639872" cy="0"/>
            </a:xfrm>
            <a:prstGeom prst="line">
              <a:avLst/>
            </a:prstGeom>
            <a:ln w="254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520107" y="4607530"/>
              <a:ext cx="1491451" cy="688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1"/>
                </a:lnSpc>
              </a:pPr>
              <a:r>
                <a:rPr lang="en-US" sz="1824" b="1" spc="-93">
                  <a:solidFill>
                    <a:srgbClr val="B5BD0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16.9%</a:t>
              </a:r>
              <a:r>
                <a:rPr lang="en-US" sz="1824" b="1" spc="-93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Neutral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DAA7CE-E3BF-D267-23F1-FD29E6488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4B2C49-C82F-BFF0-43F0-D49DDB6797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6" y="152400"/>
            <a:ext cx="4540655" cy="3405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2008FA-79B7-D1D6-9BC8-620F63CF85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272" y="3643009"/>
            <a:ext cx="4693055" cy="35197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955F89-39A6-014F-185E-93A2AE9B82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611" y="152400"/>
            <a:ext cx="4540655" cy="340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46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0675" y="529957"/>
            <a:ext cx="8972250" cy="6255287"/>
            <a:chOff x="0" y="0"/>
            <a:chExt cx="11963001" cy="834038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963001" cy="8340382"/>
              <a:chOff x="0" y="0"/>
              <a:chExt cx="3782054" cy="263677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782054" cy="2636778"/>
              </a:xfrm>
              <a:custGeom>
                <a:avLst/>
                <a:gdLst/>
                <a:ahLst/>
                <a:cxnLst/>
                <a:rect l="l" t="t" r="r" b="b"/>
                <a:pathLst>
                  <a:path w="3782054" h="2636778">
                    <a:moveTo>
                      <a:pt x="28475" y="0"/>
                    </a:moveTo>
                    <a:lnTo>
                      <a:pt x="3753579" y="0"/>
                    </a:lnTo>
                    <a:cubicBezTo>
                      <a:pt x="3769305" y="0"/>
                      <a:pt x="3782054" y="12749"/>
                      <a:pt x="3782054" y="28475"/>
                    </a:cubicBezTo>
                    <a:lnTo>
                      <a:pt x="3782054" y="2608303"/>
                    </a:lnTo>
                    <a:cubicBezTo>
                      <a:pt x="3782054" y="2624029"/>
                      <a:pt x="3769305" y="2636778"/>
                      <a:pt x="3753579" y="2636778"/>
                    </a:cubicBezTo>
                    <a:lnTo>
                      <a:pt x="28475" y="2636778"/>
                    </a:lnTo>
                    <a:cubicBezTo>
                      <a:pt x="12749" y="2636778"/>
                      <a:pt x="0" y="2624029"/>
                      <a:pt x="0" y="2608303"/>
                    </a:cubicBezTo>
                    <a:lnTo>
                      <a:pt x="0" y="28475"/>
                    </a:lnTo>
                    <a:cubicBezTo>
                      <a:pt x="0" y="12749"/>
                      <a:pt x="12749" y="0"/>
                      <a:pt x="28475" y="0"/>
                    </a:cubicBezTo>
                    <a:close/>
                  </a:path>
                </a:pathLst>
              </a:custGeom>
              <a:ln w="2857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9525"/>
                <a:ext cx="3782054" cy="2627253"/>
              </a:xfrm>
              <a:prstGeom prst="rect">
                <a:avLst/>
              </a:prstGeom>
            </p:spPr>
            <p:txBody>
              <a:bodyPr lIns="16231" tIns="16231" rIns="16231" bIns="16231" rtlCol="0" anchor="ctr"/>
              <a:lstStyle/>
              <a:p>
                <a:pPr algn="ctr">
                  <a:lnSpc>
                    <a:spcPts val="1952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454460" y="2589313"/>
              <a:ext cx="11054080" cy="4718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2184" lvl="1" indent="-266092" algn="l">
                <a:lnSpc>
                  <a:spcPts val="2785"/>
                </a:lnSpc>
                <a:buFont typeface="Arial"/>
                <a:buChar char="•"/>
              </a:pP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General concerns about </a:t>
              </a:r>
              <a:r>
                <a:rPr lang="en-US" sz="2464" b="1" spc="-125">
                  <a:solidFill>
                    <a:srgbClr val="00AEE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speeding </a:t>
              </a: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on Erie Ave.</a:t>
              </a:r>
            </a:p>
            <a:p>
              <a:pPr algn="l">
                <a:lnSpc>
                  <a:spcPts val="2785"/>
                </a:lnSpc>
              </a:pPr>
              <a:endParaRPr lang="en-US" sz="2464" b="1" spc="-12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marL="532184" lvl="1" indent="-266092" algn="l">
                <a:lnSpc>
                  <a:spcPts val="2785"/>
                </a:lnSpc>
                <a:buFont typeface="Arial"/>
                <a:buChar char="•"/>
              </a:pPr>
              <a:r>
                <a:rPr lang="en-US" sz="2464" b="1" spc="-125">
                  <a:solidFill>
                    <a:srgbClr val="FB712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Rough road </a:t>
              </a: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on Erie Ave and Murray Rd; repaving needed.</a:t>
              </a:r>
            </a:p>
            <a:p>
              <a:pPr algn="l">
                <a:lnSpc>
                  <a:spcPts val="2785"/>
                </a:lnSpc>
              </a:pPr>
              <a:endParaRPr lang="en-US" sz="2464" b="1" spc="-12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marL="532184" lvl="1" indent="-266092" algn="l">
                <a:lnSpc>
                  <a:spcPts val="2785"/>
                </a:lnSpc>
                <a:buFont typeface="Arial"/>
                <a:buChar char="•"/>
              </a:pP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Uncomfortable and </a:t>
              </a:r>
              <a:r>
                <a:rPr lang="en-US" sz="2464" b="1" spc="-125">
                  <a:solidFill>
                    <a:srgbClr val="FCD77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unsafe crosswalks </a:t>
              </a: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for pedestrians and bicyclists, especially </a:t>
              </a:r>
              <a:r>
                <a:rPr lang="en-US" sz="2464" b="1" spc="-125">
                  <a:solidFill>
                    <a:srgbClr val="FCD77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at Rosslyn Ave</a:t>
              </a: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. </a:t>
              </a:r>
            </a:p>
            <a:p>
              <a:pPr algn="l">
                <a:lnSpc>
                  <a:spcPts val="2785"/>
                </a:lnSpc>
              </a:pPr>
              <a:endParaRPr lang="en-US" sz="2464" b="1" spc="-125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  <a:p>
              <a:pPr marL="532184" lvl="1" indent="-266092" algn="l">
                <a:lnSpc>
                  <a:spcPts val="2785"/>
                </a:lnSpc>
                <a:buFont typeface="Arial"/>
                <a:buChar char="•"/>
              </a:pP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Concerns about </a:t>
              </a:r>
              <a:r>
                <a:rPr lang="en-US" sz="2464" b="1" spc="-125">
                  <a:solidFill>
                    <a:srgbClr val="B5BD0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short signal timing</a:t>
              </a: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for crossings and </a:t>
              </a:r>
              <a:r>
                <a:rPr lang="en-US" sz="2464" b="1" spc="-125">
                  <a:solidFill>
                    <a:srgbClr val="B5BD00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slip lanes </a:t>
              </a:r>
              <a:r>
                <a:rPr lang="en-US" sz="2464" b="1" spc="-125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contributing to speeding.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15656" y="1041901"/>
              <a:ext cx="10531688" cy="6380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16"/>
                </a:lnSpc>
                <a:spcBef>
                  <a:spcPct val="0"/>
                </a:spcBef>
              </a:pPr>
              <a:r>
                <a:rPr lang="en-US" sz="3200" b="1" spc="-163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Top Comments from Survey Respondents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199</Words>
  <Application>Microsoft Office PowerPoint</Application>
  <PresentationFormat>Custom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Gotham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Erie Ave Presentation Slides 9/29/26</dc:title>
  <dc:creator>Daniel, Elese</dc:creator>
  <cp:lastModifiedBy>Daniel, Elese</cp:lastModifiedBy>
  <cp:revision>3</cp:revision>
  <dcterms:created xsi:type="dcterms:W3CDTF">2006-08-16T00:00:00Z</dcterms:created>
  <dcterms:modified xsi:type="dcterms:W3CDTF">2026-09-30T20:00:55Z</dcterms:modified>
  <dc:identifier>DAHWIkiCQAw</dc:identifier>
</cp:coreProperties>
</file>